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7" r:id="rId8"/>
    <p:sldId id="275" r:id="rId9"/>
    <p:sldId id="27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93611"/>
    <a:srgbClr val="A44114"/>
    <a:srgbClr val="F3B99F"/>
    <a:srgbClr val="B94917"/>
    <a:srgbClr val="FF6600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7155" autoAdjust="0"/>
  </p:normalViewPr>
  <p:slideViewPr>
    <p:cSldViewPr>
      <p:cViewPr varScale="1">
        <p:scale>
          <a:sx n="64" d="100"/>
          <a:sy n="64" d="100"/>
        </p:scale>
        <p:origin x="6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F0B6EC5B-DE15-4B62-9DC0-DE1BD893DD1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23FACB9-4E35-4CB3-835A-2EBF55FAED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71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7107" name="Title Placeholder 1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108" name="Text Placeholder 2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Tx/>
              <a:buNone/>
              <a:defRPr sz="29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 dirty="0"/>
          </a:p>
        </p:txBody>
      </p:sp>
      <p:sp>
        <p:nvSpPr>
          <p:cNvPr id="47109" name="Date Placeholder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259C393-9A2B-45A2-8E4E-FAFA5413C1FC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47110" name="Footer Placeholder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7111" name="Slide Number Placeholder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45280F-DE53-48B1-9FB9-96A3991664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67B00-BE02-4BB9-B9A5-D51D0D1A821E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90EB-6CA4-453F-8712-C339590DE03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312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228600"/>
            <a:ext cx="2076450" cy="57070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76950" cy="5707063"/>
          </a:xfrm>
        </p:spPr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2D16B-FB7D-484B-A659-F70C0EEA95A8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251BA-4196-46F7-BF5E-DE37F6712A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17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158947-7A00-4A76-84B1-1B2119E03B78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6F290-D301-4864-9490-340EF11588D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60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91BFB3-8F1B-477F-B96F-8BA65B2D4AD3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08CE1-DD55-4A43-A479-EF83A2DC39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19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3DC1E-4DED-43A8-89C3-4163E3A75CBB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AF89-6755-46F5-BBCF-E571D7F311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73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6BA95-CF00-41A1-A420-966FC66619DA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BE3C0-1208-4260-82C3-0EB04002719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32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D8A93-8C14-4267-B95F-FE4BE0AB69DE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02DF6-5EF1-449D-8E8F-F40E7D2FCB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73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05897D-7D60-41CE-AECE-5AF4DAA0D447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60AA-1533-4548-8781-A6D0EAE276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109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45720" indent="0">
              <a:buFontTx/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919950-C514-47F9-AEFE-38055CCEE8E4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86842-FEC9-453F-B6F7-7C945F3A2D7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9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6D2572-3AEE-4103-AD61-E3B66B0BAB81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DA581-ADE3-4A40-91CB-711A776CAC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156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608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8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4000"/>
            <a:ext cx="7391400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6085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375B0982-7648-47FF-97D6-16483483F3D5}" type="datetime1">
              <a:rPr lang="en-US" altLang="en-US" smtClean="0"/>
              <a:pPr/>
              <a:t>5/23/2018</a:t>
            </a:fld>
            <a:endParaRPr lang="en-US" altLang="en-US" dirty="0"/>
          </a:p>
        </p:txBody>
      </p:sp>
      <p:sp>
        <p:nvSpPr>
          <p:cNvPr id="46086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6087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D7E5119E-5338-4B55-81DC-57EAC9440F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" indent="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20000"/>
        <a:buFontTx/>
        <a:buNone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0"/>
        </a:spcBef>
        <a:spcAft>
          <a:spcPct val="25000"/>
        </a:spcAft>
        <a:buClr>
          <a:schemeClr val="accent2">
            <a:lumMod val="75000"/>
          </a:schemeClr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0"/>
        </a:spcBef>
        <a:spcAft>
          <a:spcPct val="2500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75000"/>
          </a:schemeClr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920240" indent="-315913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4028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51760" indent="-31591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0896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486D98-0B9B-4C4E-A25F-64BA4C5DB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55BBED-E65C-4B70-99E3-9318D4F249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Grammar Points</a:t>
            </a:r>
          </a:p>
        </p:txBody>
      </p:sp>
    </p:spTree>
    <p:extLst>
      <p:ext uri="{BB962C8B-B14F-4D97-AF65-F5344CB8AC3E}">
        <p14:creationId xmlns:p14="http://schemas.microsoft.com/office/powerpoint/2010/main" val="342948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CB5DE-DC7C-4824-A11A-76204F43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could see questions about the following on your SAT: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C901-35C6-4C9F-8AAC-72CCE434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600200"/>
            <a:ext cx="7391400" cy="4411663"/>
          </a:xfrm>
        </p:spPr>
        <p:txBody>
          <a:bodyPr>
            <a:normAutofit fontScale="92500" lnSpcReduction="20000"/>
          </a:bodyPr>
          <a:lstStyle/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Parallelism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POV consistency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Tense consistency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Commonly confused words (like </a:t>
            </a:r>
            <a:r>
              <a:rPr lang="en-US" b="1" i="1" dirty="0">
                <a:solidFill>
                  <a:srgbClr val="000066"/>
                </a:solidFill>
              </a:rPr>
              <a:t>too, to, two </a:t>
            </a:r>
            <a:r>
              <a:rPr lang="en-US" b="1" dirty="0">
                <a:solidFill>
                  <a:srgbClr val="000066"/>
                </a:solidFill>
              </a:rPr>
              <a:t>or </a:t>
            </a:r>
            <a:r>
              <a:rPr lang="en-US" b="1" i="1" dirty="0">
                <a:solidFill>
                  <a:srgbClr val="000066"/>
                </a:solidFill>
              </a:rPr>
              <a:t>their, there, their</a:t>
            </a:r>
            <a:r>
              <a:rPr lang="en-US" b="1" dirty="0">
                <a:solidFill>
                  <a:srgbClr val="000066"/>
                </a:solidFill>
              </a:rPr>
              <a:t>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Plural vs. possessive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66"/>
                </a:solidFill>
              </a:rPr>
              <a:t>Case (when to use we vs. us, they vs. them, etc.)</a:t>
            </a:r>
          </a:p>
          <a:p>
            <a:endParaRPr lang="en-US" b="1" dirty="0">
              <a:solidFill>
                <a:srgbClr val="000066"/>
              </a:solidFill>
            </a:endParaRPr>
          </a:p>
          <a:p>
            <a:r>
              <a:rPr lang="en-US" b="1" dirty="0">
                <a:solidFill>
                  <a:srgbClr val="000066"/>
                </a:solidFill>
              </a:rPr>
              <a:t>*We’ve started to look at many of these already!</a:t>
            </a:r>
          </a:p>
        </p:txBody>
      </p:sp>
    </p:spTree>
    <p:extLst>
      <p:ext uri="{BB962C8B-B14F-4D97-AF65-F5344CB8AC3E}">
        <p14:creationId xmlns:p14="http://schemas.microsoft.com/office/powerpoint/2010/main" val="3508744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B6651-961F-4FBA-B200-803A4813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D7408-BCF5-4814-A558-6EC87002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305800" cy="4411663"/>
          </a:xfrm>
        </p:spPr>
        <p:txBody>
          <a:bodyPr/>
          <a:lstStyle/>
          <a:p>
            <a:r>
              <a:rPr lang="en-US" dirty="0"/>
              <a:t>This refers to the structure of a sentence’s parts/clauses; they need to follow the same format.  </a:t>
            </a:r>
          </a:p>
          <a:p>
            <a:endParaRPr lang="en-US" dirty="0"/>
          </a:p>
          <a:p>
            <a:r>
              <a:rPr lang="en-US" dirty="0"/>
              <a:t>PROBLEM:  After school she often </a:t>
            </a:r>
            <a:r>
              <a:rPr lang="en-US" u="sng" dirty="0">
                <a:solidFill>
                  <a:srgbClr val="FF0000"/>
                </a:solidFill>
              </a:rPr>
              <a:t>attends</a:t>
            </a:r>
            <a:r>
              <a:rPr lang="en-US" dirty="0">
                <a:solidFill>
                  <a:srgbClr val="FF0000"/>
                </a:solidFill>
              </a:rPr>
              <a:t> club meetings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is playing </a:t>
            </a:r>
            <a:r>
              <a:rPr lang="en-US" dirty="0">
                <a:solidFill>
                  <a:srgbClr val="FF0000"/>
                </a:solidFill>
              </a:rPr>
              <a:t>soccer</a:t>
            </a:r>
            <a:r>
              <a:rPr lang="en-US" dirty="0"/>
              <a:t>, or </a:t>
            </a:r>
            <a:r>
              <a:rPr lang="en-US" u="sng" dirty="0">
                <a:solidFill>
                  <a:srgbClr val="FF0000"/>
                </a:solidFill>
              </a:rPr>
              <a:t>tries</a:t>
            </a:r>
            <a:r>
              <a:rPr lang="en-US" dirty="0">
                <a:solidFill>
                  <a:srgbClr val="FF0000"/>
                </a:solidFill>
              </a:rPr>
              <a:t> to listen to music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FIXED:  After school she often </a:t>
            </a:r>
            <a:r>
              <a:rPr lang="en-US" dirty="0">
                <a:solidFill>
                  <a:srgbClr val="0070C0"/>
                </a:solidFill>
              </a:rPr>
              <a:t>attends</a:t>
            </a:r>
            <a:r>
              <a:rPr lang="en-US" dirty="0"/>
              <a:t> club meetings, </a:t>
            </a:r>
            <a:r>
              <a:rPr lang="en-US" dirty="0">
                <a:solidFill>
                  <a:srgbClr val="0070C0"/>
                </a:solidFill>
              </a:rPr>
              <a:t>plays</a:t>
            </a:r>
            <a:r>
              <a:rPr lang="en-US" dirty="0"/>
              <a:t> soccer, or </a:t>
            </a:r>
            <a:r>
              <a:rPr lang="en-US" dirty="0">
                <a:solidFill>
                  <a:srgbClr val="0070C0"/>
                </a:solidFill>
              </a:rPr>
              <a:t>listens</a:t>
            </a:r>
            <a:r>
              <a:rPr lang="en-US" dirty="0"/>
              <a:t> to music.</a:t>
            </a:r>
          </a:p>
        </p:txBody>
      </p:sp>
    </p:spTree>
    <p:extLst>
      <p:ext uri="{BB962C8B-B14F-4D97-AF65-F5344CB8AC3E}">
        <p14:creationId xmlns:p14="http://schemas.microsoft.com/office/powerpoint/2010/main" val="346156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1E11-5C14-470D-95E7-8CD1671CA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601663"/>
          </a:xfrm>
        </p:spPr>
        <p:txBody>
          <a:bodyPr/>
          <a:lstStyle/>
          <a:p>
            <a:r>
              <a:rPr lang="en-US" dirty="0"/>
              <a:t>POINT of VIEW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C7F7-7A4B-4F5B-A3D5-2A4EA1FF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411663"/>
          </a:xfrm>
        </p:spPr>
        <p:txBody>
          <a:bodyPr/>
          <a:lstStyle/>
          <a:p>
            <a:r>
              <a:rPr lang="en-US" dirty="0"/>
              <a:t>Once a POV—first person, 2</a:t>
            </a:r>
            <a:r>
              <a:rPr lang="en-US" baseline="30000" dirty="0"/>
              <a:t>nd</a:t>
            </a:r>
            <a:r>
              <a:rPr lang="en-US" dirty="0"/>
              <a:t> person, 3</a:t>
            </a:r>
            <a:r>
              <a:rPr lang="en-US" baseline="30000" dirty="0"/>
              <a:t>rd</a:t>
            </a:r>
            <a:r>
              <a:rPr lang="en-US" dirty="0"/>
              <a:t> person—is established, it must be maintained.</a:t>
            </a:r>
          </a:p>
          <a:p>
            <a:endParaRPr lang="en-US" dirty="0"/>
          </a:p>
          <a:p>
            <a:r>
              <a:rPr lang="en-US" dirty="0"/>
              <a:t>PROBLEM:  If </a:t>
            </a:r>
            <a:r>
              <a:rPr lang="en-US" dirty="0">
                <a:solidFill>
                  <a:srgbClr val="FF0000"/>
                </a:solidFill>
              </a:rPr>
              <a:t>you</a:t>
            </a:r>
            <a:r>
              <a:rPr lang="en-US" dirty="0"/>
              <a:t> want to know the truth about the scandal, </a:t>
            </a:r>
            <a:r>
              <a:rPr lang="en-US" dirty="0">
                <a:solidFill>
                  <a:srgbClr val="FF0000"/>
                </a:solidFill>
              </a:rPr>
              <a:t>one</a:t>
            </a:r>
            <a:r>
              <a:rPr lang="en-US" dirty="0"/>
              <a:t> should follow the money trail.</a:t>
            </a:r>
          </a:p>
          <a:p>
            <a:endParaRPr lang="en-US" dirty="0"/>
          </a:p>
          <a:p>
            <a:r>
              <a:rPr lang="en-US" dirty="0"/>
              <a:t>FIXED:  If </a:t>
            </a:r>
            <a:r>
              <a:rPr lang="en-US" dirty="0">
                <a:solidFill>
                  <a:srgbClr val="0070C0"/>
                </a:solidFill>
              </a:rPr>
              <a:t>you</a:t>
            </a:r>
            <a:r>
              <a:rPr lang="en-US" dirty="0"/>
              <a:t> want to know the truth about the scandal, </a:t>
            </a:r>
            <a:r>
              <a:rPr lang="en-US" dirty="0">
                <a:solidFill>
                  <a:srgbClr val="0070C0"/>
                </a:solidFill>
              </a:rPr>
              <a:t>you</a:t>
            </a:r>
            <a:r>
              <a:rPr lang="en-US" dirty="0"/>
              <a:t> should follow the money trail.</a:t>
            </a:r>
          </a:p>
        </p:txBody>
      </p:sp>
    </p:spTree>
    <p:extLst>
      <p:ext uri="{BB962C8B-B14F-4D97-AF65-F5344CB8AC3E}">
        <p14:creationId xmlns:p14="http://schemas.microsoft.com/office/powerpoint/2010/main" val="323134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B35B-09B1-4108-A773-97FFF62C6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TENSE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55AF6-A71C-49F8-A973-6FBAD602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153400" cy="4411663"/>
          </a:xfrm>
        </p:spPr>
        <p:txBody>
          <a:bodyPr/>
          <a:lstStyle/>
          <a:p>
            <a:r>
              <a:rPr lang="en-US" dirty="0"/>
              <a:t>Once a tense—past, present, future—is established, it needs to be maintained.</a:t>
            </a:r>
          </a:p>
          <a:p>
            <a:endParaRPr lang="en-US" dirty="0"/>
          </a:p>
          <a:p>
            <a:r>
              <a:rPr lang="en-US" dirty="0"/>
              <a:t>PROBLEM:  At the party the guests </a:t>
            </a:r>
            <a:r>
              <a:rPr lang="en-US" dirty="0">
                <a:solidFill>
                  <a:srgbClr val="FF0000"/>
                </a:solidFill>
              </a:rPr>
              <a:t>are having </a:t>
            </a:r>
            <a:r>
              <a:rPr lang="en-US" dirty="0"/>
              <a:t>a great time, but the staff members </a:t>
            </a:r>
            <a:r>
              <a:rPr lang="en-US" dirty="0">
                <a:solidFill>
                  <a:srgbClr val="FF0000"/>
                </a:solidFill>
              </a:rPr>
              <a:t>felt</a:t>
            </a:r>
            <a:r>
              <a:rPr lang="en-US" dirty="0"/>
              <a:t> stressed.</a:t>
            </a:r>
          </a:p>
          <a:p>
            <a:endParaRPr lang="en-US" dirty="0"/>
          </a:p>
          <a:p>
            <a:r>
              <a:rPr lang="en-US" dirty="0"/>
              <a:t>FIXED: At the party the guests </a:t>
            </a:r>
            <a:r>
              <a:rPr lang="en-US" dirty="0">
                <a:solidFill>
                  <a:srgbClr val="0070C0"/>
                </a:solidFill>
              </a:rPr>
              <a:t>are having </a:t>
            </a:r>
            <a:r>
              <a:rPr lang="en-US" dirty="0"/>
              <a:t>a great time, but the staff members </a:t>
            </a:r>
            <a:r>
              <a:rPr lang="en-US" dirty="0">
                <a:solidFill>
                  <a:srgbClr val="0070C0"/>
                </a:solidFill>
              </a:rPr>
              <a:t>are</a:t>
            </a:r>
            <a:r>
              <a:rPr lang="en-US" dirty="0"/>
              <a:t> feeling stressed.</a:t>
            </a:r>
          </a:p>
        </p:txBody>
      </p:sp>
    </p:spTree>
    <p:extLst>
      <p:ext uri="{BB962C8B-B14F-4D97-AF65-F5344CB8AC3E}">
        <p14:creationId xmlns:p14="http://schemas.microsoft.com/office/powerpoint/2010/main" val="106720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82111-D5ED-413A-8338-0E168CF1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7696200" cy="685800"/>
          </a:xfrm>
        </p:spPr>
        <p:txBody>
          <a:bodyPr/>
          <a:lstStyle/>
          <a:p>
            <a:r>
              <a:rPr lang="en-US" dirty="0"/>
              <a:t>COMMONLY CONFUSED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C9D3E-036B-4970-8E51-3D8214938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791200"/>
          </a:xfrm>
        </p:spPr>
        <p:txBody>
          <a:bodyPr>
            <a:noAutofit/>
          </a:bodyPr>
          <a:lstStyle/>
          <a:p>
            <a:r>
              <a:rPr lang="en-US" sz="2300" dirty="0">
                <a:solidFill>
                  <a:srgbClr val="0070C0"/>
                </a:solidFill>
              </a:rPr>
              <a:t>Too</a:t>
            </a:r>
            <a:r>
              <a:rPr lang="en-US" sz="2300" dirty="0"/>
              <a:t>:  indicates an additional person, thing, amount, etc.</a:t>
            </a:r>
          </a:p>
          <a:p>
            <a:r>
              <a:rPr lang="en-US" sz="2300" dirty="0"/>
              <a:t>	She is going to the prom, </a:t>
            </a:r>
            <a:r>
              <a:rPr lang="en-US" sz="2300" dirty="0">
                <a:solidFill>
                  <a:srgbClr val="0070C0"/>
                </a:solidFill>
              </a:rPr>
              <a:t>too</a:t>
            </a:r>
            <a:r>
              <a:rPr lang="en-US" sz="2300" dirty="0"/>
              <a:t>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To</a:t>
            </a:r>
            <a:r>
              <a:rPr lang="en-US" sz="2300" dirty="0"/>
              <a:t>:  part of a verb phrase or part of a prepositional phrase</a:t>
            </a:r>
          </a:p>
          <a:p>
            <a:r>
              <a:rPr lang="en-US" sz="2300" dirty="0"/>
              <a:t>	Verb: I like </a:t>
            </a:r>
            <a:r>
              <a:rPr lang="en-US" sz="2300" dirty="0">
                <a:solidFill>
                  <a:srgbClr val="0070C0"/>
                </a:solidFill>
              </a:rPr>
              <a:t>to</a:t>
            </a:r>
            <a:r>
              <a:rPr lang="en-US" sz="2300" dirty="0"/>
              <a:t> ski.</a:t>
            </a:r>
          </a:p>
          <a:p>
            <a:r>
              <a:rPr lang="en-US" sz="2300" dirty="0"/>
              <a:t>	Preposition: She is going </a:t>
            </a:r>
            <a:r>
              <a:rPr lang="en-US" sz="2300" dirty="0">
                <a:solidFill>
                  <a:srgbClr val="0070C0"/>
                </a:solidFill>
              </a:rPr>
              <a:t>to</a:t>
            </a:r>
            <a:r>
              <a:rPr lang="en-US" sz="2300" dirty="0"/>
              <a:t> the movie.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Two</a:t>
            </a:r>
            <a:r>
              <a:rPr lang="en-US" sz="2300" dirty="0"/>
              <a:t>: number</a:t>
            </a:r>
          </a:p>
          <a:p>
            <a:r>
              <a:rPr lang="en-US" sz="2300" dirty="0"/>
              <a:t>	I ate </a:t>
            </a:r>
            <a:r>
              <a:rPr lang="en-US" sz="2300" dirty="0">
                <a:solidFill>
                  <a:srgbClr val="0070C0"/>
                </a:solidFill>
              </a:rPr>
              <a:t>two</a:t>
            </a:r>
            <a:r>
              <a:rPr lang="en-US" sz="2300" dirty="0"/>
              <a:t> donuts for breakfast.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There</a:t>
            </a:r>
            <a:r>
              <a:rPr lang="en-US" sz="2300" dirty="0"/>
              <a:t>: Indicates placement/position</a:t>
            </a:r>
          </a:p>
          <a:p>
            <a:r>
              <a:rPr lang="en-US" sz="2300" dirty="0"/>
              <a:t>	Put the dessert over </a:t>
            </a:r>
            <a:r>
              <a:rPr lang="en-US" sz="2300" dirty="0">
                <a:solidFill>
                  <a:srgbClr val="0070C0"/>
                </a:solidFill>
              </a:rPr>
              <a:t>there</a:t>
            </a:r>
            <a:r>
              <a:rPr lang="en-US" sz="2300" dirty="0"/>
              <a:t>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Their</a:t>
            </a:r>
            <a:r>
              <a:rPr lang="en-US" sz="2300" dirty="0"/>
              <a:t>: Indicates possession</a:t>
            </a:r>
          </a:p>
          <a:p>
            <a:r>
              <a:rPr lang="en-US" sz="2300" dirty="0"/>
              <a:t>	Students worked hard; I can see </a:t>
            </a:r>
            <a:r>
              <a:rPr lang="en-US" sz="2300" dirty="0">
                <a:solidFill>
                  <a:srgbClr val="0070C0"/>
                </a:solidFill>
              </a:rPr>
              <a:t>their</a:t>
            </a:r>
            <a:r>
              <a:rPr lang="en-US" sz="2300" dirty="0"/>
              <a:t> efforts in making paper </a:t>
            </a:r>
          </a:p>
          <a:p>
            <a:r>
              <a:rPr lang="en-US" sz="2300" dirty="0"/>
              <a:t>           revisions.</a:t>
            </a:r>
          </a:p>
          <a:p>
            <a:r>
              <a:rPr lang="en-US" sz="2300" dirty="0">
                <a:solidFill>
                  <a:srgbClr val="0070C0"/>
                </a:solidFill>
              </a:rPr>
              <a:t>They’re</a:t>
            </a:r>
            <a:r>
              <a:rPr lang="en-US" sz="2300" dirty="0"/>
              <a:t>: contraction for “they are”</a:t>
            </a:r>
          </a:p>
          <a:p>
            <a:r>
              <a:rPr lang="en-US" sz="2300" dirty="0"/>
              <a:t>	I’m going to sleep, but </a:t>
            </a:r>
            <a:r>
              <a:rPr lang="en-US" sz="2300" dirty="0">
                <a:solidFill>
                  <a:srgbClr val="0070C0"/>
                </a:solidFill>
              </a:rPr>
              <a:t>they’re</a:t>
            </a:r>
            <a:r>
              <a:rPr lang="en-US" sz="2300" dirty="0"/>
              <a:t> going to play Monopoly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59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82111-D5ED-413A-8338-0E168CF1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7696200" cy="685800"/>
          </a:xfrm>
        </p:spPr>
        <p:txBody>
          <a:bodyPr/>
          <a:lstStyle/>
          <a:p>
            <a:r>
              <a:rPr lang="en-US" dirty="0"/>
              <a:t>COMMONLY CONFUSED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C9D3E-036B-4970-8E51-3D8214938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685800"/>
            <a:ext cx="8763000" cy="3886200"/>
          </a:xfrm>
        </p:spPr>
        <p:txBody>
          <a:bodyPr>
            <a:noAutofit/>
          </a:bodyPr>
          <a:lstStyle/>
          <a:p>
            <a:r>
              <a:rPr lang="en-US" sz="2500" b="1" dirty="0">
                <a:solidFill>
                  <a:srgbClr val="7030A0"/>
                </a:solidFill>
              </a:rPr>
              <a:t>Its vs it’s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500" dirty="0"/>
              <a:t>Its: indicates ownership</a:t>
            </a:r>
          </a:p>
          <a:p>
            <a:r>
              <a:rPr lang="en-US" sz="2500" dirty="0"/>
              <a:t>	The baseball team lost </a:t>
            </a:r>
            <a:r>
              <a:rPr lang="en-US" sz="2500" dirty="0">
                <a:solidFill>
                  <a:srgbClr val="0070C0"/>
                </a:solidFill>
              </a:rPr>
              <a:t>its</a:t>
            </a:r>
            <a:r>
              <a:rPr lang="en-US" sz="2500" dirty="0"/>
              <a:t> fan base after tanking 	every game.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500" dirty="0"/>
              <a:t>It’s: contraction for “it is”</a:t>
            </a:r>
          </a:p>
          <a:p>
            <a:r>
              <a:rPr lang="en-US" sz="2500" dirty="0"/>
              <a:t>	The school’s football team won every game, and 	</a:t>
            </a:r>
            <a:r>
              <a:rPr lang="en-US" sz="2500" dirty="0">
                <a:solidFill>
                  <a:srgbClr val="0070C0"/>
                </a:solidFill>
              </a:rPr>
              <a:t>it’s</a:t>
            </a:r>
            <a:r>
              <a:rPr lang="en-US" sz="2500" dirty="0"/>
              <a:t> headed to play offs!</a:t>
            </a:r>
          </a:p>
          <a:p>
            <a:endParaRPr lang="en-US" sz="2500" dirty="0"/>
          </a:p>
          <a:p>
            <a:r>
              <a:rPr lang="en-US" sz="2500" b="1" dirty="0">
                <a:solidFill>
                  <a:srgbClr val="7030A0"/>
                </a:solidFill>
              </a:rPr>
              <a:t>Your vs. You’re</a:t>
            </a:r>
          </a:p>
          <a:p>
            <a:r>
              <a:rPr lang="en-US" sz="2500" dirty="0"/>
              <a:t>Your: indicates ownership</a:t>
            </a:r>
          </a:p>
          <a:p>
            <a:r>
              <a:rPr lang="en-US" sz="2500" dirty="0"/>
              <a:t>	</a:t>
            </a:r>
            <a:r>
              <a:rPr lang="en-US" sz="2500" dirty="0">
                <a:solidFill>
                  <a:srgbClr val="0070C0"/>
                </a:solidFill>
              </a:rPr>
              <a:t>Your</a:t>
            </a:r>
            <a:r>
              <a:rPr lang="en-US" sz="2500" dirty="0"/>
              <a:t> car is parked in the wrong spot.</a:t>
            </a:r>
          </a:p>
          <a:p>
            <a:r>
              <a:rPr lang="en-US" sz="2500" dirty="0"/>
              <a:t>You’re: contraction for “you are”</a:t>
            </a:r>
          </a:p>
          <a:p>
            <a:r>
              <a:rPr lang="en-US" sz="2500" dirty="0"/>
              <a:t>	If </a:t>
            </a:r>
            <a:r>
              <a:rPr lang="en-US" sz="2500" dirty="0">
                <a:solidFill>
                  <a:srgbClr val="0070C0"/>
                </a:solidFill>
              </a:rPr>
              <a:t>you’re</a:t>
            </a:r>
            <a:r>
              <a:rPr lang="en-US" sz="2500" dirty="0"/>
              <a:t> going to drive, then park in the right spot.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227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9CEB-12C6-4732-AE0A-95BAABC1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61" y="228600"/>
            <a:ext cx="7696200" cy="685800"/>
          </a:xfrm>
        </p:spPr>
        <p:txBody>
          <a:bodyPr/>
          <a:lstStyle/>
          <a:p>
            <a:r>
              <a:rPr lang="en-US" dirty="0"/>
              <a:t>PLURAL vs. POSSESSIVE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07356-19CB-41E5-BADD-8B600B470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PLURAL</a:t>
            </a:r>
            <a:r>
              <a:rPr lang="en-US" dirty="0"/>
              <a:t>: indicates more than 1 of something.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seniors</a:t>
            </a:r>
            <a:r>
              <a:rPr lang="en-US" dirty="0"/>
              <a:t> are about to graduate.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juniors</a:t>
            </a:r>
            <a:r>
              <a:rPr lang="en-US" dirty="0"/>
              <a:t> want to drive next year.</a:t>
            </a:r>
          </a:p>
          <a:p>
            <a:r>
              <a:rPr lang="en-US" dirty="0">
                <a:solidFill>
                  <a:srgbClr val="7030A0"/>
                </a:solidFill>
              </a:rPr>
              <a:t>POSSESIVE</a:t>
            </a:r>
            <a:r>
              <a:rPr lang="en-US" dirty="0"/>
              <a:t>: indicates ownership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seniors’ graduation date </a:t>
            </a:r>
            <a:r>
              <a:rPr lang="en-US" dirty="0"/>
              <a:t>is June 15. (many seniors own that date)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junior’s parking permit </a:t>
            </a:r>
            <a:r>
              <a:rPr lang="en-US" dirty="0"/>
              <a:t>will be awarded. (one junior owns a permit)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juniors’ fee for a parking spot is high</a:t>
            </a:r>
            <a:r>
              <a:rPr lang="en-US" dirty="0"/>
              <a:t>. (many juniors have a fee).</a:t>
            </a:r>
          </a:p>
        </p:txBody>
      </p:sp>
    </p:spTree>
    <p:extLst>
      <p:ext uri="{BB962C8B-B14F-4D97-AF65-F5344CB8AC3E}">
        <p14:creationId xmlns:p14="http://schemas.microsoft.com/office/powerpoint/2010/main" val="168917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06EDC-D419-4265-A367-B7D89E1E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0396"/>
            <a:ext cx="7696200" cy="762000"/>
          </a:xfrm>
        </p:spPr>
        <p:txBody>
          <a:bodyPr/>
          <a:lstStyle/>
          <a:p>
            <a:r>
              <a:rPr lang="en-US" dirty="0"/>
              <a:t>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9AE3-12CC-4D86-A09B-B90CFF92B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87" y="922337"/>
            <a:ext cx="8666814" cy="5634832"/>
          </a:xfrm>
        </p:spPr>
        <p:txBody>
          <a:bodyPr>
            <a:noAutofit/>
          </a:bodyPr>
          <a:lstStyle/>
          <a:p>
            <a:r>
              <a:rPr lang="en-US" sz="2300" dirty="0"/>
              <a:t>Case (nominative, objective, etc. refers to forms words take based on its parts of speech/its function in a sentence.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2300" dirty="0"/>
              <a:t>PROBLEM:  The principal will sit in the auditorium in front of </a:t>
            </a:r>
            <a:r>
              <a:rPr lang="en-US" sz="2300" dirty="0">
                <a:solidFill>
                  <a:srgbClr val="FF0000"/>
                </a:solidFill>
              </a:rPr>
              <a:t>you and I</a:t>
            </a:r>
            <a:r>
              <a:rPr lang="en-US" sz="2300" dirty="0"/>
              <a:t>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2300" dirty="0"/>
              <a:t>FIXED:  The principal will sit in the auditorium in front of </a:t>
            </a:r>
            <a:r>
              <a:rPr lang="en-US" sz="2300" dirty="0">
                <a:solidFill>
                  <a:srgbClr val="0070C0"/>
                </a:solidFill>
              </a:rPr>
              <a:t>you and me</a:t>
            </a:r>
            <a:r>
              <a:rPr lang="en-US" sz="2300" dirty="0"/>
              <a:t>.</a:t>
            </a:r>
          </a:p>
          <a:p>
            <a:r>
              <a:rPr lang="en-US" sz="2300" dirty="0"/>
              <a:t>	*Note that “of” starts a prepositional phrase, so “you 	 	 and me” serve as the object of the preposition.  Try re-		 writing:  The principal will sit in front of I?  NOPE!  In front 	of ME.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2300" dirty="0"/>
              <a:t>PROBLEM: </a:t>
            </a:r>
            <a:r>
              <a:rPr lang="en-US" sz="2300" dirty="0">
                <a:solidFill>
                  <a:srgbClr val="FF0000"/>
                </a:solidFill>
              </a:rPr>
              <a:t>Who</a:t>
            </a:r>
            <a:r>
              <a:rPr lang="en-US" sz="2300" dirty="0"/>
              <a:t> is the coach considering for MVP?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sz="2300" dirty="0"/>
              <a:t>FIXED:  </a:t>
            </a:r>
            <a:r>
              <a:rPr lang="en-US" sz="2300" dirty="0">
                <a:solidFill>
                  <a:srgbClr val="0070C0"/>
                </a:solidFill>
              </a:rPr>
              <a:t>Whom</a:t>
            </a:r>
            <a:r>
              <a:rPr lang="en-US" sz="2300" dirty="0"/>
              <a:t> is the coach considering for MVP?</a:t>
            </a:r>
          </a:p>
          <a:p>
            <a:r>
              <a:rPr lang="en-US" sz="2300" dirty="0"/>
              <a:t>	*Note:  Try re-writing to answer:  The coach is considering 	 him/he?  The answer would be “him,” so “whom” is the 	     	 answer, since it’s the same case.</a:t>
            </a:r>
          </a:p>
        </p:txBody>
      </p:sp>
    </p:spTree>
    <p:extLst>
      <p:ext uri="{BB962C8B-B14F-4D97-AF65-F5344CB8AC3E}">
        <p14:creationId xmlns:p14="http://schemas.microsoft.com/office/powerpoint/2010/main" val="787348686"/>
      </p:ext>
    </p:extLst>
  </p:cSld>
  <p:clrMapOvr>
    <a:masterClrMapping/>
  </p:clrMapOvr>
</p:sld>
</file>

<file path=ppt/theme/theme1.xml><?xml version="1.0" encoding="utf-8"?>
<a:theme xmlns:a="http://schemas.openxmlformats.org/drawingml/2006/main" name="Sales training presentation">
  <a:themeElements>
    <a:clrScheme name="Sales Training_final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ales Training_fina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les Training_final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Training_final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les training presentation.potx" id="{3181A242-BAE2-485E-97E8-919259126601}" vid="{819B686A-E690-42F4-91DA-6D012EEA393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training presentation</Template>
  <TotalTime>430</TotalTime>
  <Words>421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Sales training presentation</vt:lpstr>
      <vt:lpstr>MISCELLANEOUS</vt:lpstr>
      <vt:lpstr>You could see questions about the following on your SAT:</vt:lpstr>
      <vt:lpstr>PARALLELISM</vt:lpstr>
      <vt:lpstr>POINT of VIEW CONSISTENCY</vt:lpstr>
      <vt:lpstr>TENSE CONSISTENCY</vt:lpstr>
      <vt:lpstr>COMMONLY CONFUSED WORDS</vt:lpstr>
      <vt:lpstr>COMMONLY CONFUSED WORDS</vt:lpstr>
      <vt:lpstr>PLURAL vs. POSSESSIVE</vt:lpstr>
      <vt:lpstr>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MISCELLANEOUS</dc:title>
  <dc:creator>REMAR, COLLEEN</dc:creator>
  <cp:lastModifiedBy>REMAR, COLLEEN</cp:lastModifiedBy>
  <cp:revision>19</cp:revision>
  <dcterms:created xsi:type="dcterms:W3CDTF">2018-05-14T15:35:30Z</dcterms:created>
  <dcterms:modified xsi:type="dcterms:W3CDTF">2018-05-23T13:13:20Z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